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81" r:id="rId6"/>
    <p:sldId id="264" r:id="rId7"/>
    <p:sldId id="265" r:id="rId8"/>
    <p:sldId id="270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EG" sz="6600" dirty="0" smtClean="0">
                <a:solidFill>
                  <a:srgbClr val="0070C0"/>
                </a:solidFill>
              </a:rPr>
              <a:t>الأوليات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8229600" cy="1143000"/>
          </a:xfrm>
        </p:spPr>
        <p:txBody>
          <a:bodyPr/>
          <a:lstStyle/>
          <a:p>
            <a:pPr algn="ctr"/>
            <a:r>
              <a:rPr lang="ar-EG" sz="2800" b="1" dirty="0" smtClean="0">
                <a:solidFill>
                  <a:srgbClr val="1D05D1"/>
                </a:solidFill>
              </a:rPr>
              <a:t>التغذية فى الأميبا</a:t>
            </a:r>
            <a:endParaRPr lang="en-US" sz="2800" b="1" i="1" dirty="0" smtClean="0">
              <a:solidFill>
                <a:srgbClr val="1D05D1"/>
              </a:solidFill>
            </a:endParaRPr>
          </a:p>
        </p:txBody>
      </p:sp>
      <p:pic>
        <p:nvPicPr>
          <p:cNvPr id="34818" name="Picture 2" descr="C:\Users\United\Desktop\New folder\imagesCABRIH1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1571625"/>
            <a:ext cx="35052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hapter_2-15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500188" y="4071938"/>
            <a:ext cx="63722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ar-EG" sz="3000" dirty="0" smtClean="0">
                <a:blipFill>
                  <a:blip r:embed="rId2"/>
                  <a:tile tx="0" ty="0" sx="100000" sy="100000" flip="none" algn="tl"/>
                </a:blipFill>
              </a:rPr>
              <a:t>التنفس والاخراج</a:t>
            </a:r>
            <a:endParaRPr lang="en-US" sz="30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23" name="Picture 2" descr="C:\Users\United\Desktop\amoeba%2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313" y="2357438"/>
            <a:ext cx="5564187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EG" sz="3600" b="1" dirty="0" smtClean="0">
                <a:solidFill>
                  <a:srgbClr val="1D05D1"/>
                </a:solidFill>
              </a:rPr>
              <a:t>التكاثر فى الأميبا</a:t>
            </a:r>
            <a:endParaRPr lang="en-US" sz="3600" b="1" dirty="0" smtClean="0">
              <a:solidFill>
                <a:srgbClr val="1D05D1"/>
              </a:solidFill>
            </a:endParaRPr>
          </a:p>
        </p:txBody>
      </p:sp>
      <p:pic>
        <p:nvPicPr>
          <p:cNvPr id="36866" name="Picture 2" descr="Experiment%20No%202-1_3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785938" y="1643063"/>
            <a:ext cx="55245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hapter%201%20final%20files-3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b="24278"/>
          <a:stretch>
            <a:fillRect/>
          </a:stretch>
        </p:blipFill>
        <p:spPr bwMode="auto">
          <a:xfrm>
            <a:off x="1785938" y="4500563"/>
            <a:ext cx="55308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8800" y="1143000"/>
            <a:ext cx="3071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EG" sz="2000" b="1" dirty="0" smtClean="0"/>
              <a:t>ا</a:t>
            </a:r>
            <a:r>
              <a:rPr lang="ar-EG" sz="2800" b="1" dirty="0" smtClean="0"/>
              <a:t>لانشطار الثنائى</a:t>
            </a:r>
            <a:endParaRPr lang="en-US" sz="20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4038600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EG" sz="2000" b="1" dirty="0" smtClean="0"/>
              <a:t>ا</a:t>
            </a:r>
            <a:r>
              <a:rPr lang="ar-EG" sz="2400" b="1" dirty="0" smtClean="0"/>
              <a:t>لتكيس</a:t>
            </a:r>
            <a:endParaRPr lang="en-US" sz="20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228600" y="1447800"/>
            <a:ext cx="4800601" cy="2033588"/>
          </a:xfrm>
        </p:spPr>
        <p:txBody>
          <a:bodyPr>
            <a:normAutofit fontScale="90000"/>
          </a:bodyPr>
          <a:lstStyle/>
          <a:p>
            <a:pPr algn="r"/>
            <a:r>
              <a:rPr lang="ar-EG" sz="2200" dirty="0" smtClean="0">
                <a:solidFill>
                  <a:schemeClr val="tx1"/>
                </a:solidFill>
              </a:rPr>
              <a:t>المملكة الحيوانية</a:t>
            </a:r>
            <a:br>
              <a:rPr lang="ar-EG" sz="2200" dirty="0" smtClean="0">
                <a:solidFill>
                  <a:schemeClr val="tx1"/>
                </a:solidFill>
              </a:rPr>
            </a:br>
            <a:r>
              <a:rPr lang="ar-EG" sz="2200" dirty="0" smtClean="0">
                <a:solidFill>
                  <a:schemeClr val="tx1"/>
                </a:solidFill>
              </a:rPr>
              <a:t>عويلم: الأوليات الحيوانية</a:t>
            </a:r>
            <a:br>
              <a:rPr lang="ar-EG" sz="2200" dirty="0" smtClean="0">
                <a:solidFill>
                  <a:schemeClr val="tx1"/>
                </a:solidFill>
              </a:rPr>
            </a:br>
            <a:r>
              <a:rPr lang="ar-EG" sz="2200" dirty="0" smtClean="0">
                <a:solidFill>
                  <a:schemeClr val="tx1"/>
                </a:solidFill>
              </a:rPr>
              <a:t>شعبة: الأوليات الحيوانية</a:t>
            </a:r>
            <a:br>
              <a:rPr lang="ar-EG" sz="2200" dirty="0" smtClean="0">
                <a:solidFill>
                  <a:schemeClr val="tx1"/>
                </a:solidFill>
              </a:rPr>
            </a:br>
            <a:r>
              <a:rPr lang="ar-EG" sz="2200" dirty="0" smtClean="0">
                <a:solidFill>
                  <a:schemeClr val="tx1"/>
                </a:solidFill>
              </a:rPr>
              <a:t>شعيبة: </a:t>
            </a:r>
            <a:r>
              <a:rPr lang="ar-EG" sz="2200" dirty="0" smtClean="0">
                <a:solidFill>
                  <a:schemeClr val="tx1"/>
                </a:solidFill>
              </a:rPr>
              <a:t>الهدبيات</a:t>
            </a:r>
            <a:r>
              <a:rPr lang="ar-EG" sz="2200" dirty="0" smtClean="0">
                <a:solidFill>
                  <a:schemeClr val="tx1"/>
                </a:solidFill>
              </a:rPr>
              <a:t/>
            </a:r>
            <a:br>
              <a:rPr lang="ar-EG" sz="2200" dirty="0" smtClean="0">
                <a:solidFill>
                  <a:schemeClr val="tx1"/>
                </a:solidFill>
              </a:rPr>
            </a:br>
            <a:r>
              <a:rPr lang="ar-EG" sz="2200" dirty="0" smtClean="0">
                <a:solidFill>
                  <a:schemeClr val="tx1"/>
                </a:solidFill>
              </a:rPr>
              <a:t>المثال: </a:t>
            </a:r>
            <a:r>
              <a:rPr lang="ar-EG" sz="2200" dirty="0" smtClean="0">
                <a:solidFill>
                  <a:schemeClr val="tx1"/>
                </a:solidFill>
              </a:rPr>
              <a:t>البراميسيوم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en-US" sz="2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300039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ar-EG" b="1" dirty="0" smtClean="0">
              <a:ln w="18000">
                <a:solidFill>
                  <a:srgbClr val="1D05D1"/>
                </a:solidFill>
                <a:prstDash val="solid"/>
                <a:miter lim="800000"/>
              </a:ln>
              <a:noFill/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defRPr/>
            </a:pPr>
            <a:endParaRPr lang="ar-EG" b="1" dirty="0" smtClean="0">
              <a:ln w="18000">
                <a:solidFill>
                  <a:srgbClr val="1D05D1"/>
                </a:solidFill>
                <a:prstDash val="solid"/>
                <a:miter lim="800000"/>
              </a:ln>
              <a:noFill/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defRPr/>
            </a:pPr>
            <a:endParaRPr lang="ar-EG" b="1" dirty="0" smtClean="0">
              <a:ln w="18000">
                <a:solidFill>
                  <a:srgbClr val="1D05D1"/>
                </a:solidFill>
                <a:prstDash val="solid"/>
                <a:miter lim="800000"/>
              </a:ln>
              <a:noFill/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ln w="18000">
                  <a:solidFill>
                    <a:srgbClr val="1D05D1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e.g</a:t>
            </a:r>
            <a:r>
              <a:rPr lang="en-US" b="1" dirty="0">
                <a:ln w="18000">
                  <a:solidFill>
                    <a:srgbClr val="1D05D1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.: </a:t>
            </a:r>
            <a:r>
              <a:rPr lang="en-US" b="1" i="1" dirty="0">
                <a:ln w="18000">
                  <a:solidFill>
                    <a:srgbClr val="1D05D1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Paramecium</a:t>
            </a:r>
          </a:p>
        </p:txBody>
      </p:sp>
      <p:pic>
        <p:nvPicPr>
          <p:cNvPr id="52227" name="Picture 3" descr="C:\Users\United\Desktop\New folder\imagesCAU6Q1WJ.jpg"/>
          <p:cNvPicPr>
            <a:picLocks noChangeAspect="1" noChangeArrowheads="1"/>
          </p:cNvPicPr>
          <p:nvPr/>
        </p:nvPicPr>
        <p:blipFill>
          <a:blip r:embed="rId2" cstate="print"/>
          <a:srcRect l="8513" t="3789" r="10611"/>
          <a:stretch>
            <a:fillRect/>
          </a:stretch>
        </p:blipFill>
        <p:spPr bwMode="auto">
          <a:xfrm>
            <a:off x="5357813" y="1381125"/>
            <a:ext cx="34290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r="2972"/>
          <a:stretch>
            <a:fillRect/>
          </a:stretch>
        </p:blipFill>
        <p:spPr bwMode="auto">
          <a:xfrm>
            <a:off x="5357813" y="3714750"/>
            <a:ext cx="346233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152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/>
              <a:t>شعيبة </a:t>
            </a:r>
            <a:r>
              <a:rPr lang="ar-EG" sz="2800" b="1" dirty="0" smtClean="0"/>
              <a:t>الهدبيات</a:t>
            </a:r>
            <a:endParaRPr lang="en-US" sz="28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~AUT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2888"/>
            <a:ext cx="7986713" cy="56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214438"/>
            <a:ext cx="5257800" cy="766762"/>
          </a:xfrm>
        </p:spPr>
        <p:txBody>
          <a:bodyPr/>
          <a:lstStyle/>
          <a:p>
            <a:pPr algn="ctr"/>
            <a:r>
              <a:rPr lang="ar-EG" sz="3000" dirty="0" smtClean="0"/>
              <a:t>الحركة</a:t>
            </a:r>
            <a:endParaRPr lang="en-US" sz="3000" b="1" dirty="0" smtClean="0"/>
          </a:p>
        </p:txBody>
      </p:sp>
      <p:pic>
        <p:nvPicPr>
          <p:cNvPr id="53249" name="Picture 1" descr="C:\Users\United\Desktop\scan000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4894" t="55675" r="4567" b="30138"/>
          <a:stretch>
            <a:fillRect/>
          </a:stretch>
        </p:blipFill>
        <p:spPr bwMode="auto">
          <a:xfrm>
            <a:off x="1143000" y="2643188"/>
            <a:ext cx="7429500" cy="184626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8229600" cy="1143000"/>
          </a:xfrm>
        </p:spPr>
        <p:txBody>
          <a:bodyPr/>
          <a:lstStyle/>
          <a:p>
            <a:pPr algn="ctr"/>
            <a:r>
              <a:rPr lang="ar-EG" sz="3000" dirty="0" smtClean="0"/>
              <a:t>التغذية</a:t>
            </a:r>
            <a:endParaRPr lang="en-US" sz="3000" b="1" dirty="0" smtClean="0"/>
          </a:p>
        </p:txBody>
      </p:sp>
      <p:pic>
        <p:nvPicPr>
          <p:cNvPr id="54273" name="Picture 1" descr="C:\Users\United\Desktop\scan000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7867" t="68916" r="50713"/>
          <a:stretch>
            <a:fillRect/>
          </a:stretch>
        </p:blipFill>
        <p:spPr bwMode="auto">
          <a:xfrm>
            <a:off x="2649538" y="1928813"/>
            <a:ext cx="3708400" cy="413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8229600" cy="1143000"/>
          </a:xfrm>
        </p:spPr>
        <p:txBody>
          <a:bodyPr/>
          <a:lstStyle/>
          <a:p>
            <a:pPr algn="ctr"/>
            <a:r>
              <a:rPr lang="ar-EG" sz="3000" dirty="0" smtClean="0">
                <a:solidFill>
                  <a:srgbClr val="1804AC"/>
                </a:solidFill>
              </a:rPr>
              <a:t>التنفس والاخراج</a:t>
            </a:r>
            <a:endParaRPr lang="en-US" sz="3000" b="1" dirty="0" smtClean="0">
              <a:solidFill>
                <a:srgbClr val="1804AC"/>
              </a:solidFill>
            </a:endParaRPr>
          </a:p>
        </p:txBody>
      </p:sp>
      <p:pic>
        <p:nvPicPr>
          <p:cNvPr id="4" name="Picture 5" descr="G:\Prot014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579688"/>
            <a:ext cx="5143500" cy="29924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8229600" cy="1143000"/>
          </a:xfrm>
        </p:spPr>
        <p:txBody>
          <a:bodyPr/>
          <a:lstStyle/>
          <a:p>
            <a:pPr algn="ctr"/>
            <a:r>
              <a:rPr lang="ar-EG" sz="2800" dirty="0" smtClean="0"/>
              <a:t>التكاثر فى </a:t>
            </a:r>
            <a:r>
              <a:rPr lang="ar-EG" sz="2800" dirty="0" smtClean="0"/>
              <a:t>البراميسيوم</a:t>
            </a:r>
            <a:endParaRPr lang="en-US" sz="2800" b="1" dirty="0" smtClean="0">
              <a:solidFill>
                <a:srgbClr val="1D05D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22098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EG" b="1" dirty="0" smtClean="0"/>
              <a:t>أ- تكاثر لاجنسى: الانشطار الثنائى العرضى</a:t>
            </a:r>
            <a:endParaRPr lang="en-US" b="1" dirty="0"/>
          </a:p>
        </p:txBody>
      </p:sp>
      <p:pic>
        <p:nvPicPr>
          <p:cNvPr id="66562" name="Picture 2" descr="C:\Users\United\Desktop\New folder\imagesCAK5HK02.jpg"/>
          <p:cNvPicPr>
            <a:picLocks noChangeAspect="1" noChangeArrowheads="1"/>
          </p:cNvPicPr>
          <p:nvPr/>
        </p:nvPicPr>
        <p:blipFill>
          <a:blip r:embed="rId2" cstate="print"/>
          <a:srcRect b="7753"/>
          <a:stretch>
            <a:fillRect/>
          </a:stretch>
        </p:blipFill>
        <p:spPr bwMode="auto">
          <a:xfrm>
            <a:off x="1143000" y="2857500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C:\Users\United\Desktop\New folder\paramecium5.jpeg"/>
          <p:cNvPicPr>
            <a:picLocks noChangeAspect="1" noChangeArrowheads="1"/>
          </p:cNvPicPr>
          <p:nvPr/>
        </p:nvPicPr>
        <p:blipFill>
          <a:blip r:embed="rId3" cstate="print"/>
          <a:srcRect l="17198" t="23836" r="9714" b="35306"/>
          <a:stretch>
            <a:fillRect/>
          </a:stretch>
        </p:blipFill>
        <p:spPr bwMode="auto">
          <a:xfrm>
            <a:off x="3857625" y="2857500"/>
            <a:ext cx="41894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1563" y="1000125"/>
            <a:ext cx="271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EG" b="1" dirty="0" smtClean="0"/>
              <a:t>ب- الاقتران</a:t>
            </a:r>
            <a:endParaRPr lang="en-US" b="1" dirty="0"/>
          </a:p>
        </p:txBody>
      </p:sp>
      <p:pic>
        <p:nvPicPr>
          <p:cNvPr id="4" name="Picture 4" descr="C:\Users\United\Desktop\New folder1\scan0009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3528" r="38712"/>
          <a:stretch>
            <a:fillRect/>
          </a:stretch>
        </p:blipFill>
        <p:spPr bwMode="auto">
          <a:xfrm>
            <a:off x="4643438" y="94045"/>
            <a:ext cx="3967162" cy="638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:\Users\United\Desktop\New folder\imagesCA5VJKM1.jpg"/>
          <p:cNvPicPr>
            <a:picLocks noChangeAspect="1" noChangeArrowheads="1"/>
          </p:cNvPicPr>
          <p:nvPr/>
        </p:nvPicPr>
        <p:blipFill>
          <a:blip r:embed="rId3" cstate="print"/>
          <a:srcRect b="6783"/>
          <a:stretch>
            <a:fillRect/>
          </a:stretch>
        </p:blipFill>
        <p:spPr bwMode="auto">
          <a:xfrm>
            <a:off x="1141413" y="1822450"/>
            <a:ext cx="3144837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:\Users\United\Desktop\New folder\imagesCA8VFY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46525"/>
            <a:ext cx="31289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314450" y="609600"/>
            <a:ext cx="7615238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ar-EG" sz="2200" dirty="0" smtClean="0"/>
              <a:t>المملكة الحيوانية</a:t>
            </a:r>
            <a:br>
              <a:rPr lang="ar-EG" sz="2200" dirty="0" smtClean="0"/>
            </a:br>
            <a:r>
              <a:rPr lang="ar-EG" sz="2200" dirty="0" smtClean="0"/>
              <a:t>عويلم: الأوليات الحيوانية</a:t>
            </a:r>
            <a:br>
              <a:rPr lang="ar-EG" sz="2200" dirty="0" smtClean="0"/>
            </a:br>
            <a:r>
              <a:rPr lang="ar-EG" sz="2200" dirty="0" smtClean="0"/>
              <a:t>شعبة: الأوليات الحيوانية</a:t>
            </a:r>
            <a:br>
              <a:rPr lang="ar-EG" sz="2200" dirty="0" smtClean="0"/>
            </a:br>
            <a:r>
              <a:rPr lang="ar-EG" sz="2200" dirty="0" smtClean="0"/>
              <a:t>شعيبة: السوطيات</a:t>
            </a:r>
            <a:br>
              <a:rPr lang="ar-EG" sz="2200" dirty="0" smtClean="0"/>
            </a:br>
            <a:r>
              <a:rPr lang="ar-EG" sz="2200" dirty="0" smtClean="0"/>
              <a:t>طائفة: السوطيات </a:t>
            </a:r>
            <a:r>
              <a:rPr lang="ar-EG" sz="2200" dirty="0" smtClean="0"/>
              <a:t>الحيوانية</a:t>
            </a:r>
          </a:p>
          <a:p>
            <a:pPr algn="r">
              <a:defRPr/>
            </a:pPr>
            <a:r>
              <a:rPr lang="ar-EG" sz="2200" dirty="0" smtClean="0"/>
              <a:t>المثال: التريبانوسوما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200" b="1" i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Trypanosoma_gambiense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05158" y="3276601"/>
            <a:ext cx="528600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l="8000" t="15350" r="6000"/>
          <a:stretch>
            <a:fillRect/>
          </a:stretch>
        </p:blipFill>
        <p:spPr bwMode="auto">
          <a:xfrm>
            <a:off x="5638800" y="3352800"/>
            <a:ext cx="317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2286000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e.g.: </a:t>
            </a:r>
            <a:r>
              <a:rPr lang="en-US" b="1" i="1" dirty="0" err="1">
                <a:solidFill>
                  <a:srgbClr val="0000FF"/>
                </a:solidFill>
              </a:rPr>
              <a:t>Trypanosoma</a:t>
            </a:r>
            <a:endParaRPr lang="en-US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2B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2B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029200"/>
            <a:ext cx="84439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http://www.bu.edu.eg/staff/doaamohamed7-courses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4572000"/>
            <a:ext cx="25146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b="1" dirty="0"/>
              <a:t>لمزيد من المعلومات</a:t>
            </a:r>
            <a:endParaRPr lang="en-US" b="1" dirty="0"/>
          </a:p>
        </p:txBody>
      </p:sp>
      <p:pic>
        <p:nvPicPr>
          <p:cNvPr id="25604" name="Picture 8" descr="https://encrypted-tbn2.gstatic.com/images?q=tbn:ANd9GcTltZRkJMrGZMA-lh3WIg_4oemO1TEow6SCMe9PPNFUqSoX_a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0"/>
            <a:ext cx="3962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3276600"/>
            <a:ext cx="73212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مع تمنياتى لكم بالنجاح والتوفيق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62200" y="304800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/>
              <a:t>الشكل </a:t>
            </a:r>
            <a:r>
              <a:rPr lang="ar-EG" sz="3200" b="1" dirty="0" smtClean="0"/>
              <a:t>الخارجى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~AUT0043"/>
          <p:cNvPicPr>
            <a:picLocks noChangeAspect="1" noChangeArrowheads="1"/>
          </p:cNvPicPr>
          <p:nvPr/>
        </p:nvPicPr>
        <p:blipFill>
          <a:blip r:embed="rId2" cstate="print"/>
          <a:srcRect l="12158" b="1057"/>
          <a:stretch>
            <a:fillRect/>
          </a:stretch>
        </p:blipFill>
        <p:spPr bwMode="auto">
          <a:xfrm>
            <a:off x="3200400" y="1143000"/>
            <a:ext cx="532863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7772400" cy="4191000"/>
          </a:xfrm>
        </p:spPr>
        <p:txBody>
          <a:bodyPr>
            <a:normAutofit/>
          </a:bodyPr>
          <a:lstStyle/>
          <a:p>
            <a:r>
              <a:rPr lang="ar-EG" b="1" u="sng" dirty="0" smtClean="0"/>
              <a:t>الحركة: </a:t>
            </a:r>
            <a:r>
              <a:rPr lang="ar-EG" b="1" dirty="0" smtClean="0"/>
              <a:t>عن طريق السوط والغشاء المتموج </a:t>
            </a:r>
          </a:p>
          <a:p>
            <a:pPr algn="l"/>
            <a:endParaRPr lang="ar-EG" b="1" u="sng" dirty="0" smtClean="0"/>
          </a:p>
          <a:p>
            <a:pPr algn="l"/>
            <a:endParaRPr lang="ar-EG" b="1" u="sng" dirty="0" smtClean="0"/>
          </a:p>
          <a:p>
            <a:r>
              <a:rPr lang="ar-EG" b="1" u="sng" dirty="0" smtClean="0"/>
              <a:t>التغذية</a:t>
            </a:r>
            <a:r>
              <a:rPr lang="ar-EG" b="1" u="sng" dirty="0" smtClean="0"/>
              <a:t>: </a:t>
            </a:r>
            <a:r>
              <a:rPr lang="ar-EG" b="1" dirty="0" smtClean="0"/>
              <a:t>عن طريق الرشف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EG" dirty="0" smtClean="0"/>
              <a:t>التكاثر</a:t>
            </a:r>
            <a:r>
              <a:rPr lang="ar-EG" sz="2700" dirty="0" smtClean="0"/>
              <a:t>: الانشطار </a:t>
            </a:r>
            <a:r>
              <a:rPr lang="ar-EG" sz="2700" dirty="0" smtClean="0"/>
              <a:t>الثنائى الطولى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EG" dirty="0" smtClean="0"/>
              <a:t>                                         </a:t>
            </a:r>
            <a:endParaRPr lang="en-US" dirty="0"/>
          </a:p>
        </p:txBody>
      </p:sp>
      <p:pic>
        <p:nvPicPr>
          <p:cNvPr id="4" name="Content Placeholder 3" descr="PROT037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976" y="1481138"/>
            <a:ext cx="732804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8229600" cy="1143000"/>
          </a:xfrm>
        </p:spPr>
        <p:txBody>
          <a:bodyPr/>
          <a:lstStyle/>
          <a:p>
            <a:pPr algn="r" rtl="1"/>
            <a:r>
              <a:rPr lang="ar-EG" sz="2800" dirty="0" smtClean="0"/>
              <a:t>دورة حياة التريبانوسوما: الانسان هو العائل أساسى و ذبابة تسى تسى هى العائل وسيط وتسبب التريبانوسوما مرض النوم للانسان</a:t>
            </a:r>
            <a:endParaRPr lang="en-US" sz="2800" b="1" i="1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t="33469"/>
          <a:stretch>
            <a:fillRect/>
          </a:stretch>
        </p:blipFill>
        <p:spPr bwMode="auto">
          <a:xfrm>
            <a:off x="3733800" y="1676400"/>
            <a:ext cx="4876800" cy="471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8229600" cy="1976438"/>
          </a:xfrm>
        </p:spPr>
        <p:txBody>
          <a:bodyPr>
            <a:normAutofit/>
          </a:bodyPr>
          <a:lstStyle/>
          <a:p>
            <a:pPr algn="r"/>
            <a:r>
              <a:rPr lang="ar-EG" sz="2200" dirty="0" smtClean="0">
                <a:solidFill>
                  <a:schemeClr val="tx1"/>
                </a:solidFill>
              </a:rPr>
              <a:t>المملكة </a:t>
            </a:r>
            <a:r>
              <a:rPr lang="ar-EG" sz="2200" dirty="0" smtClean="0">
                <a:solidFill>
                  <a:schemeClr val="tx1"/>
                </a:solidFill>
              </a:rPr>
              <a:t>الحيوانية</a:t>
            </a:r>
            <a:br>
              <a:rPr lang="ar-EG" sz="2200" dirty="0" smtClean="0">
                <a:solidFill>
                  <a:schemeClr val="tx1"/>
                </a:solidFill>
              </a:rPr>
            </a:br>
            <a:r>
              <a:rPr lang="ar-EG" sz="2200" dirty="0" smtClean="0">
                <a:solidFill>
                  <a:schemeClr val="tx1"/>
                </a:solidFill>
              </a:rPr>
              <a:t>عويلم: الأوليات الحيوانية</a:t>
            </a:r>
            <a:br>
              <a:rPr lang="ar-EG" sz="2200" dirty="0" smtClean="0">
                <a:solidFill>
                  <a:schemeClr val="tx1"/>
                </a:solidFill>
              </a:rPr>
            </a:br>
            <a:r>
              <a:rPr lang="ar-EG" sz="2200" dirty="0" smtClean="0">
                <a:solidFill>
                  <a:schemeClr val="tx1"/>
                </a:solidFill>
              </a:rPr>
              <a:t>شعبة: الأوليات الحيوانية</a:t>
            </a:r>
            <a:br>
              <a:rPr lang="ar-EG" sz="2200" dirty="0" smtClean="0">
                <a:solidFill>
                  <a:schemeClr val="tx1"/>
                </a:solidFill>
              </a:rPr>
            </a:br>
            <a:r>
              <a:rPr lang="ar-EG" sz="2200" dirty="0" smtClean="0">
                <a:solidFill>
                  <a:schemeClr val="tx1"/>
                </a:solidFill>
              </a:rPr>
              <a:t>شعيبة: </a:t>
            </a:r>
            <a:r>
              <a:rPr lang="ar-EG" sz="2200" dirty="0" smtClean="0">
                <a:solidFill>
                  <a:schemeClr val="tx1"/>
                </a:solidFill>
              </a:rPr>
              <a:t>السركودينا</a:t>
            </a:r>
            <a:r>
              <a:rPr lang="ar-EG" sz="2200" dirty="0" smtClean="0">
                <a:solidFill>
                  <a:schemeClr val="tx1"/>
                </a:solidFill>
              </a:rPr>
              <a:t/>
            </a:r>
            <a:br>
              <a:rPr lang="ar-EG" sz="2200" dirty="0" smtClean="0">
                <a:solidFill>
                  <a:schemeClr val="tx1"/>
                </a:solidFill>
              </a:rPr>
            </a:br>
            <a:r>
              <a:rPr lang="ar-EG" sz="2200" dirty="0" smtClean="0">
                <a:solidFill>
                  <a:schemeClr val="tx1"/>
                </a:solidFill>
              </a:rPr>
              <a:t>المثال</a:t>
            </a:r>
            <a:r>
              <a:rPr lang="ar-EG" sz="2200" dirty="0" smtClean="0">
                <a:solidFill>
                  <a:schemeClr val="tx1"/>
                </a:solidFill>
              </a:rPr>
              <a:t>: </a:t>
            </a:r>
            <a:r>
              <a:rPr lang="ar-EG" sz="2200" dirty="0" smtClean="0">
                <a:solidFill>
                  <a:schemeClr val="tx1"/>
                </a:solidFill>
              </a:rPr>
              <a:t>الأميبا</a:t>
            </a:r>
            <a:endParaRPr lang="en-US" sz="2200" b="1" dirty="0" smtClean="0"/>
          </a:p>
        </p:txBody>
      </p:sp>
      <p:pic>
        <p:nvPicPr>
          <p:cNvPr id="32770" name="Picture 2" descr="C:\Users\United\Desktop\New folder\amoebaproteus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3998591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United\Desktop\New folder\imagesCA3DZ4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599" y="2819400"/>
            <a:ext cx="286364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e.g. </a:t>
            </a:r>
            <a:r>
              <a:rPr lang="en-US" sz="2400" b="1" i="1" dirty="0" smtClean="0">
                <a:solidFill>
                  <a:srgbClr val="0000FF"/>
                </a:solidFill>
              </a:rPr>
              <a:t>: </a:t>
            </a:r>
            <a:r>
              <a:rPr lang="en-US" sz="2400" b="1" i="1" dirty="0">
                <a:solidFill>
                  <a:srgbClr val="0000FF"/>
                </a:solidFill>
              </a:rPr>
              <a:t>Amoeba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شعيبة </a:t>
            </a:r>
            <a:r>
              <a:rPr lang="ar-EG" sz="2800" b="1" dirty="0" smtClean="0"/>
              <a:t>السركودينا</a:t>
            </a:r>
            <a:endParaRPr lang="en-US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382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الشكل الخارجى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~AUT0041"/>
          <p:cNvPicPr>
            <a:picLocks noChangeAspect="1" noChangeArrowheads="1"/>
          </p:cNvPicPr>
          <p:nvPr/>
        </p:nvPicPr>
        <p:blipFill>
          <a:blip r:embed="rId2" cstate="print"/>
          <a:srcRect t="5995" r="-7618" b="45859"/>
          <a:stretch>
            <a:fillRect/>
          </a:stretch>
        </p:blipFill>
        <p:spPr bwMode="auto">
          <a:xfrm>
            <a:off x="609600" y="1981200"/>
            <a:ext cx="827135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7543800" cy="1782762"/>
          </a:xfrm>
        </p:spPr>
        <p:txBody>
          <a:bodyPr>
            <a:normAutofit/>
          </a:bodyPr>
          <a:lstStyle/>
          <a:p>
            <a:pPr algn="ctr"/>
            <a:r>
              <a:rPr lang="ar-EG" sz="4400" b="1" dirty="0" smtClean="0">
                <a:solidFill>
                  <a:srgbClr val="1D05D1"/>
                </a:solidFill>
              </a:rPr>
              <a:t>الحركة</a:t>
            </a:r>
            <a:r>
              <a:rPr lang="ar-EG" sz="2800" b="1" dirty="0" smtClean="0">
                <a:solidFill>
                  <a:srgbClr val="1D05D1"/>
                </a:solidFill>
              </a:rPr>
              <a:t/>
            </a:r>
            <a:br>
              <a:rPr lang="ar-EG" sz="2800" b="1" dirty="0" smtClean="0">
                <a:solidFill>
                  <a:srgbClr val="1D05D1"/>
                </a:solidFill>
              </a:rPr>
            </a:br>
            <a:r>
              <a:rPr lang="ar-EG" sz="2800" dirty="0" smtClean="0">
                <a:solidFill>
                  <a:srgbClr val="1D05D1"/>
                </a:solidFill>
              </a:rPr>
              <a:t>عن طريق الحركة الأميبيا بالارجل الكاذبة</a:t>
            </a:r>
            <a:endParaRPr lang="en-US" sz="2800" b="1" dirty="0" smtClean="0">
              <a:solidFill>
                <a:srgbClr val="1D05D1"/>
              </a:solidFill>
            </a:endParaRPr>
          </a:p>
        </p:txBody>
      </p:sp>
      <p:pic>
        <p:nvPicPr>
          <p:cNvPr id="35842" name="Picture 2" descr="amoeba-locomotion-big[1]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857375" y="2143125"/>
            <a:ext cx="53006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101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الأوليات</vt:lpstr>
      <vt:lpstr>Slide 2</vt:lpstr>
      <vt:lpstr>Slide 3</vt:lpstr>
      <vt:lpstr>Slide 4</vt:lpstr>
      <vt:lpstr>التكاثر: الانشطار الثنائى الطولى                                          </vt:lpstr>
      <vt:lpstr>دورة حياة التريبانوسوما: الانسان هو العائل أساسى و ذبابة تسى تسى هى العائل وسيط وتسبب التريبانوسوما مرض النوم للانسان</vt:lpstr>
      <vt:lpstr>المملكة الحيوانية عويلم: الأوليات الحيوانية شعبة: الأوليات الحيوانية شعيبة: السركودينا المثال: الأميبا</vt:lpstr>
      <vt:lpstr>Slide 8</vt:lpstr>
      <vt:lpstr>الحركة عن طريق الحركة الأميبيا بالارجل الكاذبة</vt:lpstr>
      <vt:lpstr>التغذية فى الأميبا</vt:lpstr>
      <vt:lpstr>التنفس والاخراج</vt:lpstr>
      <vt:lpstr>التكاثر فى الأميبا</vt:lpstr>
      <vt:lpstr>المملكة الحيوانية عويلم: الأوليات الحيوانية شعبة: الأوليات الحيوانية شعيبة: الهدبيات المثال: البراميسيوم </vt:lpstr>
      <vt:lpstr>Slide 14</vt:lpstr>
      <vt:lpstr>الحركة</vt:lpstr>
      <vt:lpstr>التغذية</vt:lpstr>
      <vt:lpstr>التنفس والاخراج</vt:lpstr>
      <vt:lpstr>التكاثر فى البراميسيوم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</dc:title>
  <dc:creator>Doaa</dc:creator>
  <cp:lastModifiedBy>Doaa</cp:lastModifiedBy>
  <cp:revision>9</cp:revision>
  <dcterms:created xsi:type="dcterms:W3CDTF">2006-08-16T00:00:00Z</dcterms:created>
  <dcterms:modified xsi:type="dcterms:W3CDTF">2017-10-08T08:07:44Z</dcterms:modified>
</cp:coreProperties>
</file>